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3" r:id="rId17"/>
    <p:sldId id="284" r:id="rId18"/>
    <p:sldId id="285" r:id="rId19"/>
    <p:sldId id="282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Nunito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B695D-B897-4256-A14A-612274F6E84E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F21AC-AC63-4DD9-B640-78FCF3CA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F21AC-AC63-4DD9-B640-78FCF3CA7D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1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9326" y="0"/>
            <a:ext cx="20507325" cy="10287000"/>
            <a:chOff x="0" y="0"/>
            <a:chExt cx="27343100" cy="13716000"/>
          </a:xfrm>
          <a:solidFill>
            <a:schemeClr val="tx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41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576611" y="-266700"/>
            <a:ext cx="14029827" cy="3744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9600" b="1" dirty="0">
                <a:solidFill>
                  <a:srgbClr val="92D050"/>
                </a:solidFill>
              </a:rPr>
              <a:t>Digital Marketing </a:t>
            </a:r>
            <a:r>
              <a:rPr lang="en-US" sz="9600" b="1" dirty="0" smtClean="0">
                <a:solidFill>
                  <a:srgbClr val="92D050"/>
                </a:solidFill>
              </a:rPr>
              <a:t>Course Outline</a:t>
            </a:r>
            <a:endParaRPr lang="en-US" sz="96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51262" y="6757360"/>
            <a:ext cx="9907094" cy="74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</a:pPr>
            <a:r>
              <a:rPr lang="en-US" sz="5400" b="1" dirty="0">
                <a:solidFill>
                  <a:srgbClr val="92D050"/>
                </a:solidFill>
              </a:rPr>
              <a:t>Introduction to Digital Marketing</a:t>
            </a:r>
            <a:endParaRPr lang="en-US" sz="5400" b="1" dirty="0">
              <a:solidFill>
                <a:srgbClr val="92D050"/>
              </a:solidFill>
              <a:latin typeface="Nunito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8637468"/>
            <a:ext cx="7226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Website : www.tsindamedia.com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0953112" y="8609570"/>
            <a:ext cx="4867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Tel : +250 798 873 226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304800" y="3434215"/>
            <a:ext cx="944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Instructor </a:t>
            </a:r>
            <a:r>
              <a:rPr lang="en-US" sz="4000" dirty="0">
                <a:solidFill>
                  <a:schemeClr val="bg1"/>
                </a:solidFill>
              </a:rPr>
              <a:t>Name: </a:t>
            </a:r>
            <a:r>
              <a:rPr lang="en-US" sz="4000" dirty="0" err="1">
                <a:solidFill>
                  <a:srgbClr val="92D050"/>
                </a:solidFill>
              </a:rPr>
              <a:t>Nshimiyimana</a:t>
            </a:r>
            <a:r>
              <a:rPr lang="en-US" sz="4000" dirty="0">
                <a:solidFill>
                  <a:srgbClr val="92D050"/>
                </a:solidFill>
              </a:rPr>
              <a:t> Christophe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7922" y="4311007"/>
            <a:ext cx="8557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Location : </a:t>
            </a:r>
            <a:r>
              <a:rPr lang="en-US" sz="4000" b="1" dirty="0">
                <a:solidFill>
                  <a:srgbClr val="92D050"/>
                </a:solidFill>
              </a:rPr>
              <a:t>On-Site, </a:t>
            </a:r>
            <a:r>
              <a:rPr lang="en-US" sz="4000" b="1" dirty="0" err="1">
                <a:solidFill>
                  <a:srgbClr val="92D050"/>
                </a:solidFill>
              </a:rPr>
              <a:t>Makuza</a:t>
            </a:r>
            <a:r>
              <a:rPr lang="en-US" sz="4000" b="1" dirty="0">
                <a:solidFill>
                  <a:srgbClr val="92D050"/>
                </a:solidFill>
              </a:rPr>
              <a:t> Peace Plaza 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187799"/>
            <a:ext cx="3936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Duration: </a:t>
            </a:r>
            <a:r>
              <a:rPr lang="en-US" sz="4000" dirty="0">
                <a:solidFill>
                  <a:srgbClr val="92D050"/>
                </a:solidFill>
              </a:rPr>
              <a:t>8</a:t>
            </a:r>
            <a:r>
              <a:rPr lang="en-US" sz="4000" dirty="0" smtClean="0">
                <a:solidFill>
                  <a:srgbClr val="92D050"/>
                </a:solidFill>
              </a:rPr>
              <a:t> </a:t>
            </a:r>
            <a:r>
              <a:rPr lang="en-US" sz="4000" dirty="0">
                <a:solidFill>
                  <a:srgbClr val="92D050"/>
                </a:solidFill>
              </a:rPr>
              <a:t>weeks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41004" y="478765"/>
            <a:ext cx="5971027" cy="76574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742421" y="1225387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459970"/>
            <a:ext cx="8009976" cy="1488483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14"/>
          <p:cNvSpPr txBox="1"/>
          <p:nvPr/>
        </p:nvSpPr>
        <p:spPr>
          <a:xfrm>
            <a:off x="5459124" y="803310"/>
            <a:ext cx="920055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it-IT" sz="4000" b="1" dirty="0">
                <a:solidFill>
                  <a:srgbClr val="92D050"/>
                </a:solidFill>
              </a:rPr>
              <a:t>Developing a Social Media Strategy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43935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-19579" y="-1143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inter-regular"/>
              </a:rPr>
              <a:t>y.</a:t>
            </a:r>
            <a:endParaRPr kumimoji="0" lang="en-US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1316312" y="2119727"/>
            <a:ext cx="1240656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Audience Analysis: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Understanding target demographics.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Content Planning: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What to post, when to post, and where to post.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Engagement Tactics: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Responding to comments and messages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Running contests and giveaways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hashtags effectively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514350" y="215255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05675" y="687305"/>
            <a:ext cx="8009976" cy="2043936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400" b="1" dirty="0">
                <a:solidFill>
                  <a:srgbClr val="92D050"/>
                </a:solidFill>
              </a:rPr>
              <a:t>Paid Advertising on Social Media</a:t>
            </a:r>
            <a:endParaRPr lang="en-US" sz="4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2057400" y="3424762"/>
            <a:ext cx="1288968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Facebook Ads: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Setting up and managing campaigns.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Instagram Ads: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Visual storytelling through sponsored posts.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LinkedIn Ads: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Targeting professionals with sponsored content.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514350" y="215255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5400" b="1" dirty="0">
                <a:solidFill>
                  <a:srgbClr val="92D050"/>
                </a:solidFill>
              </a:rPr>
              <a:t>Module 4: Email Marketing</a:t>
            </a:r>
            <a:endParaRPr lang="en-US" sz="54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40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164" y="3082586"/>
            <a:ext cx="1203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Introduction to Email Marketing</a:t>
            </a:r>
            <a:endParaRPr lang="en-US" sz="4000" dirty="0"/>
          </a:p>
          <a:p>
            <a:r>
              <a:rPr lang="en-US" sz="4000" b="1" dirty="0"/>
              <a:t>Importance:</a:t>
            </a:r>
            <a:r>
              <a:rPr lang="en-US" sz="4000" dirty="0"/>
              <a:t> Direct communication with potential and existing customers.</a:t>
            </a:r>
          </a:p>
          <a:p>
            <a:r>
              <a:rPr lang="en-US" sz="4000" b="1" dirty="0"/>
              <a:t>Types of Emails:</a:t>
            </a:r>
            <a:endParaRPr lang="en-US" sz="4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Newsletters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Promotional Emails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Transactional Emails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92D050"/>
                </a:solidFill>
                <a:latin typeface="Fredoka One Bold"/>
              </a:rPr>
              <a:t>OUTPUT DEVICES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46042" y="320575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any piece of computer  hardware that receives data from one source and converts it into another form.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46042" y="451167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also a computer equipment that convert information into a human-perceptible form.</a:t>
            </a:r>
          </a:p>
        </p:txBody>
      </p:sp>
      <p:grpSp>
        <p:nvGrpSpPr>
          <p:cNvPr id="22" name="Group 5"/>
          <p:cNvGrpSpPr/>
          <p:nvPr/>
        </p:nvGrpSpPr>
        <p:grpSpPr>
          <a:xfrm>
            <a:off x="1062038" y="175439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3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4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26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27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11"/>
          <p:cNvGrpSpPr/>
          <p:nvPr/>
        </p:nvGrpSpPr>
        <p:grpSpPr>
          <a:xfrm>
            <a:off x="-609600" y="8801100"/>
            <a:ext cx="19974273" cy="1861295"/>
            <a:chOff x="0" y="0"/>
            <a:chExt cx="5260714" cy="490218"/>
          </a:xfrm>
        </p:grpSpPr>
        <p:sp>
          <p:nvSpPr>
            <p:cNvPr id="29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0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>
                <a:solidFill>
                  <a:srgbClr val="92D050"/>
                </a:solidFill>
              </a:rPr>
              <a:t>Building an Email List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34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5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6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 rot="10800000" flipV="1">
            <a:off x="2994566" y="2908860"/>
            <a:ext cx="1119849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Opt-In Forms: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Best practices for collecting emails.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Lead Magnets: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Offering valuable content in exchange for email addresses.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Segmentation: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Categorizing subscribers based on interests and behaviors.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 smtClean="0">
                <a:solidFill>
                  <a:srgbClr val="92D050"/>
                </a:solidFill>
                <a:latin typeface="Fredoka One Bold"/>
              </a:rPr>
              <a:t>Monitor </a:t>
            </a:r>
            <a:endParaRPr lang="en-US" sz="6607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12875" y="2827619"/>
            <a:ext cx="6772399" cy="156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8898" lvl="1" indent="-319449">
              <a:lnSpc>
                <a:spcPts val="4142"/>
              </a:lnSpc>
              <a:buFont typeface="Arial"/>
              <a:buChar char="•"/>
            </a:pPr>
            <a:r>
              <a:rPr lang="en-US" sz="3200" dirty="0">
                <a:latin typeface="Arial Black" panose="020B0A04020102020204" pitchFamily="34" charset="0"/>
              </a:rPr>
              <a:t>M</a:t>
            </a:r>
            <a:r>
              <a:rPr lang="en-US" sz="3200" dirty="0" smtClean="0">
                <a:latin typeface="Arial Black" panose="020B0A04020102020204" pitchFamily="34" charset="0"/>
              </a:rPr>
              <a:t>onitor</a:t>
            </a:r>
            <a:r>
              <a:rPr lang="en-US" sz="3200" dirty="0">
                <a:latin typeface="Arial Black" panose="020B0A04020102020204" pitchFamily="34" charset="0"/>
              </a:rPr>
              <a:t>, </a:t>
            </a:r>
            <a:r>
              <a:rPr lang="en-US" sz="3200" dirty="0"/>
              <a:t>or display, is an output device that shows visual information generated by a computer. </a:t>
            </a:r>
            <a:endParaRPr lang="en-US" sz="295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06412" y="4637592"/>
            <a:ext cx="7020492" cy="1639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303" lvl="1" indent="-331151">
              <a:lnSpc>
                <a:spcPts val="4294"/>
              </a:lnSpc>
              <a:buFont typeface="Arial"/>
              <a:buChar char="•"/>
            </a:pPr>
            <a:r>
              <a:rPr lang="en-US" sz="3200" dirty="0"/>
              <a:t>It provides a visual interface for users to view applications, documents, videos, and more.</a:t>
            </a:r>
            <a:endParaRPr lang="en-US" sz="3067" dirty="0">
              <a:solidFill>
                <a:srgbClr val="000000"/>
              </a:solidFill>
              <a:latin typeface="Nunito Bold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69" y="2622699"/>
            <a:ext cx="6404247" cy="5327173"/>
          </a:xfrm>
          <a:prstGeom prst="rect">
            <a:avLst/>
          </a:prstGeom>
        </p:spPr>
      </p:pic>
      <p:grpSp>
        <p:nvGrpSpPr>
          <p:cNvPr id="26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14"/>
          <p:cNvSpPr txBox="1"/>
          <p:nvPr/>
        </p:nvSpPr>
        <p:spPr>
          <a:xfrm>
            <a:off x="4543721" y="90487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92D050"/>
                </a:solidFill>
                <a:latin typeface="Fredoka One Bold"/>
              </a:rPr>
              <a:t>OUTPUT DEVICES </a:t>
            </a:r>
          </a:p>
        </p:txBody>
      </p:sp>
      <p:sp>
        <p:nvSpPr>
          <p:cNvPr id="36" name="TextBox 15"/>
          <p:cNvSpPr txBox="1"/>
          <p:nvPr/>
        </p:nvSpPr>
        <p:spPr>
          <a:xfrm>
            <a:off x="2246042" y="320575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any piece of computer  hardware that receives data from one source and converts it into another form.</a:t>
            </a:r>
          </a:p>
        </p:txBody>
      </p:sp>
      <p:sp>
        <p:nvSpPr>
          <p:cNvPr id="39" name="TextBox 18"/>
          <p:cNvSpPr txBox="1"/>
          <p:nvPr/>
        </p:nvSpPr>
        <p:spPr>
          <a:xfrm>
            <a:off x="2246042" y="4511675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ctr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It is also a computer equipment that convert information into a human-perceptible form.</a:t>
            </a:r>
          </a:p>
        </p:txBody>
      </p:sp>
      <p:grpSp>
        <p:nvGrpSpPr>
          <p:cNvPr id="43" name="Group 5"/>
          <p:cNvGrpSpPr/>
          <p:nvPr/>
        </p:nvGrpSpPr>
        <p:grpSpPr>
          <a:xfrm>
            <a:off x="995363" y="162933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44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45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47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48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11"/>
          <p:cNvGrpSpPr/>
          <p:nvPr/>
        </p:nvGrpSpPr>
        <p:grpSpPr>
          <a:xfrm>
            <a:off x="-609600" y="8801100"/>
            <a:ext cx="19974273" cy="1861295"/>
            <a:chOff x="0" y="0"/>
            <a:chExt cx="5260714" cy="490218"/>
          </a:xfrm>
        </p:grpSpPr>
        <p:sp>
          <p:nvSpPr>
            <p:cNvPr id="50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51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TextBox 19"/>
          <p:cNvSpPr txBox="1"/>
          <p:nvPr/>
        </p:nvSpPr>
        <p:spPr>
          <a:xfrm>
            <a:off x="5371892" y="612236"/>
            <a:ext cx="920055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Module 5: Analytics and Conversion Tracking</a:t>
            </a:r>
          </a:p>
        </p:txBody>
      </p:sp>
      <p:sp>
        <p:nvSpPr>
          <p:cNvPr id="55" name="TextBox 20"/>
          <p:cNvSpPr txBox="1"/>
          <p:nvPr/>
        </p:nvSpPr>
        <p:spPr>
          <a:xfrm>
            <a:off x="8154516" y="506920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56" name="TextBox 21"/>
          <p:cNvSpPr txBox="1"/>
          <p:nvPr/>
        </p:nvSpPr>
        <p:spPr>
          <a:xfrm>
            <a:off x="8076964" y="285313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57" name="TextBox 22"/>
          <p:cNvSpPr txBox="1"/>
          <p:nvPr/>
        </p:nvSpPr>
        <p:spPr>
          <a:xfrm>
            <a:off x="8154516" y="6682653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6432" y="2676465"/>
            <a:ext cx="115795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Introduction to Analytics</a:t>
            </a:r>
            <a:endParaRPr lang="en-US" sz="4000" dirty="0"/>
          </a:p>
          <a:p>
            <a:r>
              <a:rPr lang="en-US" sz="4000" b="1" dirty="0"/>
              <a:t>Importance:</a:t>
            </a:r>
            <a:r>
              <a:rPr lang="en-US" sz="4000" dirty="0"/>
              <a:t> Understanding the performance of digital marketing efforts.</a:t>
            </a:r>
          </a:p>
          <a:p>
            <a:r>
              <a:rPr lang="en-US" sz="4000" b="1" dirty="0"/>
              <a:t>Key Metrics to Track:</a:t>
            </a:r>
            <a:endParaRPr lang="en-US" sz="4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Traffic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Bounce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Conversion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Click-Through Rate (CTR)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8000" b="1" dirty="0">
                <a:solidFill>
                  <a:srgbClr val="92D050"/>
                </a:solidFill>
              </a:rPr>
              <a:t>Google Analytics</a:t>
            </a:r>
            <a:endParaRPr lang="en-US" sz="8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2236136" y="2779765"/>
            <a:ext cx="1279290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Setting Up Google Analytics: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Installing the tracking code on a website.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Tracking User Behavior: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Analyzing user journeys and identifying drop-off points.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Goal Setting: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Tracking specific actions, such as form submissions or purchases.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000" b="1" dirty="0">
                <a:solidFill>
                  <a:srgbClr val="92D050"/>
                </a:solidFill>
              </a:rPr>
              <a:t>Conversion Rate Optimization (CRO)</a:t>
            </a:r>
            <a:endParaRPr lang="en-US" sz="4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 rot="10800000" flipV="1">
            <a:off x="1752600" y="2584796"/>
            <a:ext cx="1418329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is CRO?: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process of increasing the percentage of website visitors who take a desired action.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A/B Testing: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Experimenting with different versions of a web page to see which performs better.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Improving User Experience: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Making changes to increase conversions, such as simplifying forms or improving call-to-actions. </a:t>
            </a:r>
          </a:p>
        </p:txBody>
      </p:sp>
    </p:spTree>
    <p:extLst>
      <p:ext uri="{BB962C8B-B14F-4D97-AF65-F5344CB8AC3E}">
        <p14:creationId xmlns:p14="http://schemas.microsoft.com/office/powerpoint/2010/main" val="19391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800" b="1" dirty="0">
                <a:solidFill>
                  <a:srgbClr val="92D050"/>
                </a:solidFill>
              </a:rPr>
              <a:t>Hands-On Practice: Analytics</a:t>
            </a:r>
            <a:endParaRPr lang="en-US" sz="48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2133600" y="3451184"/>
            <a:ext cx="13335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/>
              <a:t>Task:</a:t>
            </a:r>
            <a:r>
              <a:rPr lang="en-US" sz="6000" dirty="0"/>
              <a:t> Set up Google Analytics for a website and create a report analyzing traffic and conversions.</a:t>
            </a: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699" y="1599684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20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9600" b="1" dirty="0">
                <a:solidFill>
                  <a:srgbClr val="92D050"/>
                </a:solidFill>
              </a:rPr>
              <a:t>Final Project</a:t>
            </a:r>
            <a:endParaRPr lang="en-US" sz="96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154516" y="6041779"/>
            <a:ext cx="800997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1758062" y="2332392"/>
            <a:ext cx="1477733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Project </a:t>
            </a:r>
            <a:r>
              <a:rPr lang="en-US" sz="4000" b="1" dirty="0" smtClean="0"/>
              <a:t>Overview:</a:t>
            </a:r>
            <a:endParaRPr lang="en-US" sz="4000" dirty="0"/>
          </a:p>
          <a:p>
            <a:r>
              <a:rPr lang="en-US" sz="4000" b="1" dirty="0"/>
              <a:t>Objective:</a:t>
            </a:r>
            <a:r>
              <a:rPr lang="en-US" sz="4000" dirty="0"/>
              <a:t> Develop a comprehensive digital marketing strategy for a hypothetical business.</a:t>
            </a:r>
          </a:p>
          <a:p>
            <a:r>
              <a:rPr lang="en-US" sz="4000" b="1" dirty="0"/>
              <a:t>Components:</a:t>
            </a:r>
            <a:endParaRPr lang="en-US" sz="4000" dirty="0"/>
          </a:p>
          <a:p>
            <a:pPr lvl="1"/>
            <a:r>
              <a:rPr lang="en-US" sz="4000" dirty="0" smtClean="0"/>
              <a:t>1. SEO </a:t>
            </a:r>
            <a:r>
              <a:rPr lang="en-US" sz="4000" dirty="0"/>
              <a:t>Plan</a:t>
            </a:r>
          </a:p>
          <a:p>
            <a:pPr lvl="1"/>
            <a:r>
              <a:rPr lang="en-US" sz="4000" dirty="0" smtClean="0"/>
              <a:t>2. Content </a:t>
            </a:r>
            <a:r>
              <a:rPr lang="en-US" sz="4000" dirty="0"/>
              <a:t>Calendar</a:t>
            </a:r>
          </a:p>
          <a:p>
            <a:pPr lvl="1"/>
            <a:r>
              <a:rPr lang="en-US" sz="4000" dirty="0" smtClean="0"/>
              <a:t>3. Social </a:t>
            </a:r>
            <a:r>
              <a:rPr lang="en-US" sz="4000" dirty="0"/>
              <a:t>Media Strategy</a:t>
            </a:r>
          </a:p>
          <a:p>
            <a:pPr lvl="1"/>
            <a:r>
              <a:rPr lang="en-US" sz="4000" dirty="0" smtClean="0"/>
              <a:t>4. Email </a:t>
            </a:r>
            <a:r>
              <a:rPr lang="en-US" sz="4000" dirty="0"/>
              <a:t>Marketing Campaign</a:t>
            </a:r>
          </a:p>
          <a:p>
            <a:pPr lvl="1"/>
            <a:r>
              <a:rPr lang="en-US" sz="4000" dirty="0" smtClean="0"/>
              <a:t>5. Analytics </a:t>
            </a:r>
            <a:r>
              <a:rPr lang="en-US" sz="4000" dirty="0"/>
              <a:t>and CRO Plan</a:t>
            </a:r>
          </a:p>
        </p:txBody>
      </p:sp>
    </p:spTree>
    <p:extLst>
      <p:ext uri="{BB962C8B-B14F-4D97-AF65-F5344CB8AC3E}">
        <p14:creationId xmlns:p14="http://schemas.microsoft.com/office/powerpoint/2010/main" val="9292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5400" y="800100"/>
            <a:ext cx="20507325" cy="10287000"/>
            <a:chOff x="0" y="0"/>
            <a:chExt cx="27343100" cy="13716000"/>
          </a:xfrm>
          <a:solidFill>
            <a:srgbClr val="92D05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41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21" y="3882944"/>
            <a:ext cx="11983758" cy="39482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1799290"/>
            <a:ext cx="1684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Thank you for your attention! With these digital marketing insights, you're now equipped to drive growth and success in the digital world. Best of luck on your journey!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709798"/>
            <a:ext cx="7226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Website : www.tsindamedia.com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12196035" y="8637468"/>
            <a:ext cx="4867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Tel : +250 798 873 226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43721" y="904875"/>
            <a:ext cx="9200557" cy="1091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>
                <a:solidFill>
                  <a:srgbClr val="92D050"/>
                </a:solidFill>
              </a:rPr>
              <a:t>Course Overview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38525" y="2636656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Objective:</a:t>
            </a:r>
            <a:r>
              <a:rPr lang="en-US" sz="2800" dirty="0"/>
              <a:t> Equip students with practical skills in digital marketing to drive traffic and conversions for businesses.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0" y="3730121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/>
              <a:t>   Key </a:t>
            </a:r>
            <a:r>
              <a:rPr lang="en-US" sz="4000" b="1" dirty="0"/>
              <a:t>Topics Covered</a:t>
            </a:r>
            <a:r>
              <a:rPr lang="en-US" sz="4000" b="1" dirty="0" smtClean="0"/>
              <a:t>:</a:t>
            </a:r>
          </a:p>
          <a:p>
            <a:r>
              <a:rPr lang="en-US" sz="4000" dirty="0" smtClean="0"/>
              <a:t>1. SEO </a:t>
            </a:r>
            <a:r>
              <a:rPr lang="en-US" sz="4000" dirty="0"/>
              <a:t>(Search Engine Optimization</a:t>
            </a:r>
            <a:r>
              <a:rPr lang="en-US" sz="4000" dirty="0" smtClean="0"/>
              <a:t>)</a:t>
            </a:r>
            <a:endParaRPr lang="en-US" sz="4000" dirty="0"/>
          </a:p>
          <a:p>
            <a:r>
              <a:rPr lang="en-US" sz="4000" dirty="0" smtClean="0"/>
              <a:t>2. Content </a:t>
            </a:r>
            <a:r>
              <a:rPr lang="en-US" sz="4000" dirty="0"/>
              <a:t>Creation</a:t>
            </a:r>
          </a:p>
          <a:p>
            <a:r>
              <a:rPr lang="en-US" sz="4000" dirty="0" smtClean="0"/>
              <a:t>3. Social </a:t>
            </a:r>
            <a:r>
              <a:rPr lang="en-US" sz="4000" dirty="0"/>
              <a:t>Media Strategies</a:t>
            </a:r>
          </a:p>
          <a:p>
            <a:r>
              <a:rPr lang="en-US" sz="4000" dirty="0" smtClean="0"/>
              <a:t>4. Email </a:t>
            </a:r>
            <a:r>
              <a:rPr lang="en-US" sz="4000" dirty="0"/>
              <a:t>Marketing</a:t>
            </a:r>
          </a:p>
          <a:p>
            <a:r>
              <a:rPr lang="en-US" sz="4000" dirty="0" smtClean="0"/>
              <a:t>5. Analytics </a:t>
            </a:r>
            <a:r>
              <a:rPr lang="en-US" sz="4000" dirty="0"/>
              <a:t>and Conversion Tracking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4400" y="127966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361282"/>
            <a:ext cx="16230600" cy="6671312"/>
            <a:chOff x="0" y="-38100"/>
            <a:chExt cx="4274726" cy="17570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543721" y="904875"/>
            <a:ext cx="9200557" cy="1091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>
                <a:solidFill>
                  <a:srgbClr val="92D050"/>
                </a:solidFill>
              </a:rPr>
              <a:t>Why Digital Marketing?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402477" y="3300167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 flipV="1">
            <a:off x="1756498" y="2101132"/>
            <a:ext cx="15232204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 presence is essential for business growth.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demand for digital marketing professionals.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Career Opportunities: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 Marketing Specialist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SEO Analyst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Social Media Manager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Content Strategist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88881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052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4800" b="1" dirty="0">
                <a:solidFill>
                  <a:srgbClr val="92D050"/>
                </a:solidFill>
              </a:rPr>
              <a:t>Module 1: Understanding SEO</a:t>
            </a:r>
            <a:endParaRPr lang="en-US" sz="48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62703" y="3044297"/>
            <a:ext cx="8009976" cy="59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402477" y="5157542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580868"/>
            <a:ext cx="144558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is SEO</a:t>
            </a:r>
            <a:r>
              <a:rPr lang="en-US" sz="4000" b="1" dirty="0" smtClean="0"/>
              <a:t>?</a:t>
            </a:r>
            <a:endParaRPr lang="en-US" sz="4000" dirty="0"/>
          </a:p>
          <a:p>
            <a:r>
              <a:rPr lang="en-US" sz="3200" b="1" dirty="0"/>
              <a:t>Definition:</a:t>
            </a:r>
            <a:r>
              <a:rPr lang="en-US" sz="3200" dirty="0"/>
              <a:t> SEO is the practice of optimizing websites to rank higher in search engine results.</a:t>
            </a:r>
          </a:p>
          <a:p>
            <a:r>
              <a:rPr lang="en-US" sz="3200" b="1" dirty="0"/>
              <a:t>Importance:</a:t>
            </a:r>
            <a:r>
              <a:rPr lang="en-US" sz="3200" dirty="0"/>
              <a:t> Increases organic traffic and visibility for businesses.</a:t>
            </a:r>
          </a:p>
          <a:p>
            <a:r>
              <a:rPr lang="en-US" sz="4000" b="1" dirty="0"/>
              <a:t>Types of SEO:</a:t>
            </a:r>
            <a:endParaRPr lang="en-US" sz="4000" dirty="0"/>
          </a:p>
          <a:p>
            <a:pPr lvl="1"/>
            <a:r>
              <a:rPr lang="en-US" sz="3200" dirty="0" smtClean="0"/>
              <a:t>1. On-page </a:t>
            </a:r>
            <a:r>
              <a:rPr lang="en-US" sz="3200" dirty="0"/>
              <a:t>SEO</a:t>
            </a:r>
          </a:p>
          <a:p>
            <a:pPr lvl="1"/>
            <a:r>
              <a:rPr lang="en-US" sz="3200" dirty="0" smtClean="0"/>
              <a:t>2. Off-page </a:t>
            </a:r>
            <a:r>
              <a:rPr lang="en-US" sz="3200" dirty="0"/>
              <a:t>SEO</a:t>
            </a:r>
          </a:p>
          <a:p>
            <a:pPr lvl="1"/>
            <a:r>
              <a:rPr lang="en-US" sz="3200" dirty="0" smtClean="0"/>
              <a:t>3. Technical SEO</a:t>
            </a:r>
          </a:p>
          <a:p>
            <a:pPr lvl="1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62038" y="171450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05675" y="703467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543721" y="904875"/>
            <a:ext cx="9200557" cy="1091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000" b="1" dirty="0">
                <a:solidFill>
                  <a:srgbClr val="92D050"/>
                </a:solidFill>
              </a:rPr>
              <a:t>On-Page SEO Techniques</a:t>
            </a:r>
            <a:endParaRPr lang="en-US" sz="6000" b="1" dirty="0">
              <a:solidFill>
                <a:srgbClr val="92D050"/>
              </a:solidFill>
              <a:latin typeface="Fredoka One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3086100"/>
            <a:ext cx="1181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44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 rot="10800000" flipV="1">
            <a:off x="1392382" y="2962567"/>
            <a:ext cx="16916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Keyword Research: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Finding the right keywords to target.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Content Optimization: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of keywords in titles, headings, and content.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 tags (Title, Description)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Image alt text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Internal Linking: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Linking related content within the website.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200636" y="905850"/>
            <a:ext cx="920055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Off-Page SEO Techniques</a:t>
            </a:r>
            <a:endParaRPr lang="en-US" sz="6000" b="1" dirty="0" smtClean="0">
              <a:solidFill>
                <a:srgbClr val="92D05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 rot="10800000" flipV="1">
            <a:off x="2328993" y="3109933"/>
            <a:ext cx="1348740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Backlink Building: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Acquiring high-quality backlinks from reputable sites.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Social Media Signals: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Impact of social media on SEO.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Guest Posting: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Writing articles for other websites to build authority.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/>
          <p:nvPr/>
        </p:nvGrpSpPr>
        <p:grpSpPr>
          <a:xfrm>
            <a:off x="-1109663" y="623693"/>
            <a:ext cx="20507325" cy="10287000"/>
            <a:chOff x="0" y="0"/>
            <a:chExt cx="27343100" cy="13716000"/>
          </a:xfrm>
        </p:grpSpPr>
        <p:sp>
          <p:nvSpPr>
            <p:cNvPr id="2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2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2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TextBox 19"/>
          <p:cNvSpPr txBox="1"/>
          <p:nvPr/>
        </p:nvSpPr>
        <p:spPr>
          <a:xfrm>
            <a:off x="6010500" y="825839"/>
            <a:ext cx="920055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000" b="1" dirty="0">
                <a:solidFill>
                  <a:srgbClr val="92D050"/>
                </a:solidFill>
              </a:rPr>
              <a:t>Technical SEO</a:t>
            </a:r>
            <a:endParaRPr lang="en-US" sz="8000" b="1" dirty="0" smtClean="0">
              <a:solidFill>
                <a:srgbClr val="92D050"/>
              </a:solidFill>
            </a:endParaRPr>
          </a:p>
        </p:txBody>
      </p:sp>
      <p:sp>
        <p:nvSpPr>
          <p:cNvPr id="37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8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2133600" y="2804412"/>
            <a:ext cx="1265933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Site Speed Optimization: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Improving loading times for better user experience.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Mobile-Friendliness: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Ensuring the website is responsive.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XML Sitemaps &amp; Robots.txt: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Helping search engines crawl and index the site.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19"/>
          <p:cNvSpPr txBox="1"/>
          <p:nvPr/>
        </p:nvSpPr>
        <p:spPr>
          <a:xfrm>
            <a:off x="5235080" y="677016"/>
            <a:ext cx="9200557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rgbClr val="92D050"/>
                </a:solidFill>
              </a:rPr>
              <a:t>Module 2: Content </a:t>
            </a:r>
            <a:r>
              <a:rPr lang="en-US" sz="5400" b="1" dirty="0" smtClean="0">
                <a:solidFill>
                  <a:srgbClr val="92D050"/>
                </a:solidFill>
              </a:rPr>
              <a:t>Creation</a:t>
            </a:r>
          </a:p>
          <a:p>
            <a:r>
              <a:rPr lang="en-US" sz="5400" b="1" dirty="0">
                <a:solidFill>
                  <a:srgbClr val="92D050"/>
                </a:solidFill>
              </a:rPr>
              <a:t> </a:t>
            </a:r>
            <a:r>
              <a:rPr lang="en-US" sz="5400" b="1" dirty="0" smtClean="0">
                <a:solidFill>
                  <a:srgbClr val="92D050"/>
                </a:solidFill>
              </a:rPr>
              <a:t>            &amp; </a:t>
            </a:r>
            <a:r>
              <a:rPr lang="en-US" sz="5400" b="1" dirty="0">
                <a:solidFill>
                  <a:srgbClr val="92D050"/>
                </a:solidFill>
              </a:rPr>
              <a:t>Marketing</a:t>
            </a:r>
            <a:endParaRPr lang="en-US" sz="5400" b="1" dirty="0" smtClean="0">
              <a:solidFill>
                <a:srgbClr val="92D050"/>
              </a:solidFill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66619" y="5712107"/>
            <a:ext cx="13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7614" y="2653255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Importance of Content in Digital Marketing</a:t>
            </a:r>
            <a:endParaRPr lang="en-US" sz="4000" dirty="0"/>
          </a:p>
          <a:p>
            <a:r>
              <a:rPr lang="en-US" sz="4000" b="1" dirty="0"/>
              <a:t>Content Types:</a:t>
            </a:r>
            <a:r>
              <a:rPr lang="en-US" sz="4000" dirty="0"/>
              <a:t> Blogs, videos, infographics, podcasts, etc.</a:t>
            </a:r>
          </a:p>
          <a:p>
            <a:r>
              <a:rPr lang="en-US" sz="4000" b="1" dirty="0"/>
              <a:t>Content Strategy:</a:t>
            </a:r>
            <a:r>
              <a:rPr lang="en-US" sz="4000" dirty="0"/>
              <a:t> Planning and creating content that aligns with business goals.</a:t>
            </a:r>
          </a:p>
          <a:p>
            <a:r>
              <a:rPr lang="en-US" sz="4000" b="1" dirty="0"/>
              <a:t>Content Calendar:</a:t>
            </a:r>
            <a:r>
              <a:rPr lang="en-US" sz="4000" dirty="0"/>
              <a:t> Organizing content publication schedules.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24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5"/>
          <p:cNvGrpSpPr/>
          <p:nvPr/>
        </p:nvGrpSpPr>
        <p:grpSpPr>
          <a:xfrm>
            <a:off x="1082823" y="1742910"/>
            <a:ext cx="16230600" cy="6526651"/>
            <a:chOff x="0" y="0"/>
            <a:chExt cx="4274726" cy="1718953"/>
          </a:xfrm>
          <a:solidFill>
            <a:srgbClr val="92D050"/>
          </a:solidFill>
        </p:grpSpPr>
        <p:sp>
          <p:nvSpPr>
            <p:cNvPr id="27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grpFill/>
          </p:spPr>
        </p:sp>
        <p:sp>
          <p:nvSpPr>
            <p:cNvPr id="28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  <a:solidFill>
            <a:schemeClr val="tx1"/>
          </a:solidFill>
        </p:grpSpPr>
        <p:sp>
          <p:nvSpPr>
            <p:cNvPr id="30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grpFill/>
            <a:ln w="38100" cap="sq">
              <a:solidFill>
                <a:schemeClr val="tx1"/>
              </a:solidFill>
              <a:prstDash val="solid"/>
              <a:miter/>
            </a:ln>
          </p:spPr>
        </p:sp>
        <p:sp>
          <p:nvSpPr>
            <p:cNvPr id="31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33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34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19"/>
          <p:cNvSpPr txBox="1"/>
          <p:nvPr/>
        </p:nvSpPr>
        <p:spPr>
          <a:xfrm>
            <a:off x="5385842" y="674919"/>
            <a:ext cx="920055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it-IT" sz="6000" b="1" dirty="0">
                <a:solidFill>
                  <a:srgbClr val="92D050"/>
                </a:solidFill>
              </a:rPr>
              <a:t>Module 3: Social </a:t>
            </a:r>
            <a:r>
              <a:rPr lang="it-IT" sz="6000" b="1" dirty="0" smtClean="0">
                <a:solidFill>
                  <a:srgbClr val="92D050"/>
                </a:solidFill>
              </a:rPr>
              <a:t>Media                              Strategies</a:t>
            </a:r>
            <a:endParaRPr lang="en-US" sz="6000" b="1" dirty="0" smtClean="0">
              <a:solidFill>
                <a:srgbClr val="92D050"/>
              </a:solidFill>
            </a:endParaRPr>
          </a:p>
        </p:txBody>
      </p:sp>
      <p:sp>
        <p:nvSpPr>
          <p:cNvPr id="38" name="TextBox 20"/>
          <p:cNvSpPr txBox="1"/>
          <p:nvPr/>
        </p:nvSpPr>
        <p:spPr>
          <a:xfrm>
            <a:off x="8232460" y="2935531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9" name="TextBox 21"/>
          <p:cNvSpPr txBox="1"/>
          <p:nvPr/>
        </p:nvSpPr>
        <p:spPr>
          <a:xfrm>
            <a:off x="8232460" y="5161258"/>
            <a:ext cx="8009976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5" lvl="1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3805" y="2762326"/>
            <a:ext cx="135433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                 Overview </a:t>
            </a:r>
            <a:r>
              <a:rPr lang="en-US" sz="4000" b="1" dirty="0"/>
              <a:t>of Social Media </a:t>
            </a:r>
            <a:r>
              <a:rPr lang="en-US" sz="4000" b="1" dirty="0" smtClean="0"/>
              <a:t>Marketing.</a:t>
            </a:r>
            <a:endParaRPr lang="en-US" sz="4000" dirty="0"/>
          </a:p>
          <a:p>
            <a:r>
              <a:rPr lang="en-US" sz="4000" b="1" dirty="0"/>
              <a:t>Importance:</a:t>
            </a:r>
            <a:r>
              <a:rPr lang="en-US" sz="4000" dirty="0"/>
              <a:t> Social media as a tool for brand building and customer engagement.</a:t>
            </a:r>
          </a:p>
          <a:p>
            <a:r>
              <a:rPr lang="en-US" sz="4000" b="1" dirty="0"/>
              <a:t>Popular Platforms:</a:t>
            </a:r>
            <a:endParaRPr lang="en-US" sz="4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Facebook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Instagram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Twitter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/>
              <a:t>LinkedIn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869</Words>
  <Application>Microsoft Office PowerPoint</Application>
  <PresentationFormat>Custom</PresentationFormat>
  <Paragraphs>126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Fredoka One Bold</vt:lpstr>
      <vt:lpstr>inter-regular</vt:lpstr>
      <vt:lpstr>Arial</vt:lpstr>
      <vt:lpstr>Wingdings</vt:lpstr>
      <vt:lpstr>Calibri</vt:lpstr>
      <vt:lpstr>Arial Black</vt:lpstr>
      <vt:lpstr>Nunito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[Original size] Gray white simple modern Thesis Defense Presentation</dc:title>
  <dc:creator>TECH</dc:creator>
  <cp:lastModifiedBy>Tsinda Media Ltd</cp:lastModifiedBy>
  <cp:revision>67</cp:revision>
  <dcterms:created xsi:type="dcterms:W3CDTF">2006-08-16T00:00:00Z</dcterms:created>
  <dcterms:modified xsi:type="dcterms:W3CDTF">2024-09-06T12:38:31Z</dcterms:modified>
  <dc:identifier>DAF7Dz01jj0</dc:identifier>
</cp:coreProperties>
</file>